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DM Serif Display" charset="1" panose="00000000000000000000"/>
      <p:regular r:id="rId14"/>
    </p:embeddedFont>
    <p:embeddedFont>
      <p:font typeface="DM Serif Display Italics" charset="1" panose="00000000000000000000"/>
      <p:regular r:id="rId15"/>
    </p:embeddedFont>
    <p:embeddedFont>
      <p:font typeface="Nourd" charset="1" panose="00000500000000000000"/>
      <p:regular r:id="rId16"/>
    </p:embeddedFont>
    <p:embeddedFont>
      <p:font typeface="Nourd Bold" charset="1" panose="00000800000000000000"/>
      <p:regular r:id="rId17"/>
    </p:embeddedFont>
    <p:embeddedFont>
      <p:font typeface="Nourd Light" charset="1" panose="00000400000000000000"/>
      <p:regular r:id="rId18"/>
    </p:embeddedFont>
    <p:embeddedFont>
      <p:font typeface="Nourd Medium" charset="1" panose="00000600000000000000"/>
      <p:regular r:id="rId19"/>
    </p:embeddedFont>
    <p:embeddedFont>
      <p:font typeface="Nourd Semi-Bold" charset="1" panose="00000700000000000000"/>
      <p:regular r:id="rId20"/>
    </p:embeddedFont>
    <p:embeddedFont>
      <p:font typeface="Nourd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0969" y="1656462"/>
            <a:ext cx="9408968" cy="10935588"/>
          </a:xfrm>
          <a:custGeom>
            <a:avLst/>
            <a:gdLst/>
            <a:ahLst/>
            <a:cxnLst/>
            <a:rect r="r" b="b" t="t" l="l"/>
            <a:pathLst>
              <a:path h="10935588" w="9408968">
                <a:moveTo>
                  <a:pt x="0" y="0"/>
                </a:moveTo>
                <a:lnTo>
                  <a:pt x="9408967" y="0"/>
                </a:lnTo>
                <a:lnTo>
                  <a:pt x="9408967" y="10935588"/>
                </a:lnTo>
                <a:lnTo>
                  <a:pt x="0" y="1093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33318" y="1294512"/>
            <a:ext cx="12154682" cy="8992488"/>
            <a:chOff x="0" y="0"/>
            <a:chExt cx="16206243" cy="1198998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7000"/>
            </a:blip>
            <a:srcRect l="4945" t="0" r="4945" b="0"/>
            <a:stretch>
              <a:fillRect/>
            </a:stretch>
          </p:blipFill>
          <p:spPr>
            <a:xfrm flipH="false" flipV="false">
              <a:off x="0" y="0"/>
              <a:ext cx="16206243" cy="11989984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133318" y="1656462"/>
            <a:ext cx="2554681" cy="8630538"/>
          </a:xfrm>
          <a:custGeom>
            <a:avLst/>
            <a:gdLst/>
            <a:ahLst/>
            <a:cxnLst/>
            <a:rect r="r" b="b" t="t" l="l"/>
            <a:pathLst>
              <a:path h="8630538" w="2554681">
                <a:moveTo>
                  <a:pt x="0" y="0"/>
                </a:moveTo>
                <a:lnTo>
                  <a:pt x="2554680" y="0"/>
                </a:lnTo>
                <a:lnTo>
                  <a:pt x="2554680" y="8630538"/>
                </a:lnTo>
                <a:lnTo>
                  <a:pt x="0" y="8630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8303" t="0" r="0" b="-26708"/>
            </a:stretch>
          </a:blipFill>
        </p:spPr>
      </p:sp>
      <p:sp>
        <p:nvSpPr>
          <p:cNvPr name="AutoShape 6" id="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68463" y="4063630"/>
            <a:ext cx="893571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135">
                <a:solidFill>
                  <a:srgbClr val="FFFFFF"/>
                </a:solidFill>
                <a:latin typeface="Nourd Bold"/>
              </a:rPr>
              <a:t>Logística de suprimentos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157867" y="7268755"/>
            <a:ext cx="4105583" cy="1693313"/>
            <a:chOff x="0" y="0"/>
            <a:chExt cx="5474111" cy="225775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5474111" cy="57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4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FFFFFF"/>
                  </a:solidFill>
                  <a:latin typeface="Nourd Bold"/>
                </a:rPr>
                <a:t>Grupo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31416"/>
              <a:ext cx="5474111" cy="1326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1919">
                  <a:solidFill>
                    <a:srgbClr val="FFFFFF"/>
                  </a:solidFill>
                  <a:latin typeface="DM Sans"/>
                </a:rPr>
                <a:t>Alan Swensen, Eduardo Pires, José Filipe Gomes, Kauã Almeida, Rian Pires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3211" y="1604499"/>
            <a:ext cx="8345184" cy="259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5"/>
              </a:lnSpc>
              <a:spcBef>
                <a:spcPct val="0"/>
              </a:spcBef>
            </a:pPr>
            <a:r>
              <a:rPr lang="en-US" sz="4271">
                <a:solidFill>
                  <a:srgbClr val="FFFFFF"/>
                </a:solidFill>
                <a:latin typeface="Nourd Bold"/>
              </a:rPr>
              <a:t>Processos, Metodologias e objetivos da área de Logística de Suprimentos da empresa Sagres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58537" y="6598579"/>
            <a:ext cx="2531758" cy="298020"/>
            <a:chOff x="0" y="0"/>
            <a:chExt cx="3375678" cy="397360"/>
          </a:xfrm>
        </p:grpSpPr>
        <p:sp>
          <p:nvSpPr>
            <p:cNvPr name="AutoShape 4" id="4"/>
            <p:cNvSpPr/>
            <p:nvPr/>
          </p:nvSpPr>
          <p:spPr>
            <a:xfrm>
              <a:off x="0" y="6350"/>
              <a:ext cx="3375678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6350" y="12700"/>
              <a:ext cx="0" cy="38466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952368" y="6585689"/>
            <a:ext cx="2159410" cy="298020"/>
            <a:chOff x="0" y="0"/>
            <a:chExt cx="2879213" cy="397360"/>
          </a:xfrm>
        </p:grpSpPr>
        <p:sp>
          <p:nvSpPr>
            <p:cNvPr name="AutoShape 7" id="7"/>
            <p:cNvSpPr/>
            <p:nvPr/>
          </p:nvSpPr>
          <p:spPr>
            <a:xfrm>
              <a:off x="0" y="6350"/>
              <a:ext cx="2879213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7525" y="12700"/>
              <a:ext cx="0" cy="38466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67260" y="6143568"/>
            <a:ext cx="1910967" cy="910021"/>
            <a:chOff x="0" y="0"/>
            <a:chExt cx="371119" cy="1767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6343E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DM Sans Bold"/>
                </a:rPr>
                <a:t>SETOR QUE NECESSITA DO MATERIAL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196393" y="6585689"/>
            <a:ext cx="2159410" cy="298020"/>
            <a:chOff x="0" y="0"/>
            <a:chExt cx="2879213" cy="397360"/>
          </a:xfrm>
        </p:grpSpPr>
        <p:sp>
          <p:nvSpPr>
            <p:cNvPr name="AutoShape 13" id="13"/>
            <p:cNvSpPr/>
            <p:nvPr/>
          </p:nvSpPr>
          <p:spPr>
            <a:xfrm>
              <a:off x="0" y="6350"/>
              <a:ext cx="2879213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7525" y="12700"/>
              <a:ext cx="0" cy="38466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8018652" y="6143568"/>
            <a:ext cx="1910967" cy="910021"/>
            <a:chOff x="0" y="0"/>
            <a:chExt cx="371119" cy="1767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9543E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DM Sans Bold"/>
                </a:rPr>
                <a:t>GESTOR 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DM Sans Bold"/>
                </a:rPr>
                <a:t>APROVA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40910" y="6143568"/>
            <a:ext cx="1910967" cy="1105281"/>
            <a:chOff x="0" y="0"/>
            <a:chExt cx="371119" cy="2146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1119" cy="214651"/>
            </a:xfrm>
            <a:custGeom>
              <a:avLst/>
              <a:gdLst/>
              <a:ahLst/>
              <a:cxnLst/>
              <a:rect r="r" b="b" t="t" l="l"/>
              <a:pathLst>
                <a:path h="21465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214651"/>
                  </a:lnTo>
                  <a:lnTo>
                    <a:pt x="0" y="214651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71119" cy="23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DM Sans Bold"/>
                </a:rPr>
                <a:t>ABRE UMA REQUISIÇÃO DE COMPRA VIA SISTEMA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797590" y="5953988"/>
            <a:ext cx="1910967" cy="1352931"/>
            <a:chOff x="0" y="0"/>
            <a:chExt cx="371119" cy="2627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1119" cy="262746"/>
            </a:xfrm>
            <a:custGeom>
              <a:avLst/>
              <a:gdLst/>
              <a:ahLst/>
              <a:cxnLst/>
              <a:rect r="r" b="b" t="t" l="l"/>
              <a:pathLst>
                <a:path h="262746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262746"/>
                  </a:lnTo>
                  <a:lnTo>
                    <a:pt x="0" y="262746"/>
                  </a:lnTo>
                  <a:close/>
                </a:path>
              </a:pathLst>
            </a:custGeom>
            <a:solidFill>
              <a:srgbClr val="4CDDD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71119" cy="281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DM Sans Bold"/>
                </a:rPr>
                <a:t>A REQUISIÇÃO É DISTRIBUIDA AO COMPRADOR PELA NATUREZA DO PRODUTO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25468" y="4489808"/>
            <a:ext cx="1910967" cy="2095881"/>
            <a:chOff x="0" y="0"/>
            <a:chExt cx="371119" cy="407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1119" cy="407030"/>
            </a:xfrm>
            <a:custGeom>
              <a:avLst/>
              <a:gdLst/>
              <a:ahLst/>
              <a:cxnLst/>
              <a:rect r="r" b="b" t="t" l="l"/>
              <a:pathLst>
                <a:path h="407030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407030"/>
                  </a:lnTo>
                  <a:lnTo>
                    <a:pt x="0" y="4070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71119" cy="42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DM Sans Bold"/>
                </a:rPr>
                <a:t>O comprador tem um lead-time de compra de até 15 dias para realizar o processor de compra do material requisitado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325468" y="7306919"/>
            <a:ext cx="1910967" cy="2343531"/>
            <a:chOff x="0" y="0"/>
            <a:chExt cx="371119" cy="4551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1119" cy="455125"/>
            </a:xfrm>
            <a:custGeom>
              <a:avLst/>
              <a:gdLst/>
              <a:ahLst/>
              <a:cxnLst/>
              <a:rect r="r" b="b" t="t" l="l"/>
              <a:pathLst>
                <a:path h="455125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455125"/>
                  </a:lnTo>
                  <a:lnTo>
                    <a:pt x="0" y="455125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71119" cy="47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DM Sans Bold"/>
                </a:rPr>
                <a:t>Em caso de urgência, esse lead-time cai para 48 horas desde que essa compra emergencial seja aprovada pela diretoria.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0" y="103346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-5400000">
            <a:off x="11640552" y="6321998"/>
            <a:ext cx="2752921" cy="616911"/>
            <a:chOff x="0" y="0"/>
            <a:chExt cx="3670561" cy="822548"/>
          </a:xfrm>
        </p:grpSpPr>
        <p:sp>
          <p:nvSpPr>
            <p:cNvPr name="AutoShape 35" id="35"/>
            <p:cNvSpPr/>
            <p:nvPr/>
          </p:nvSpPr>
          <p:spPr>
            <a:xfrm rot="0">
              <a:off x="0" y="390477"/>
              <a:ext cx="3670561" cy="0"/>
            </a:xfrm>
            <a:prstGeom prst="line">
              <a:avLst/>
            </a:prstGeom>
            <a:ln cap="flat" w="1380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rot="-5400000">
              <a:off x="-202226" y="606512"/>
              <a:ext cx="418262" cy="0"/>
            </a:xfrm>
            <a:prstGeom prst="line">
              <a:avLst/>
            </a:prstGeom>
            <a:ln cap="flat" w="1380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rot="-5400000">
              <a:off x="3447621" y="599608"/>
              <a:ext cx="432072" cy="0"/>
            </a:xfrm>
            <a:prstGeom prst="line">
              <a:avLst/>
            </a:prstGeom>
            <a:ln cap="flat" w="1380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rot="-5420562">
              <a:off x="1672654" y="195238"/>
              <a:ext cx="404211" cy="0"/>
            </a:xfrm>
            <a:prstGeom prst="line">
              <a:avLst/>
            </a:prstGeom>
            <a:ln cap="flat" w="1380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5400000">
            <a:off x="14061903" y="1006639"/>
            <a:ext cx="11003644" cy="11047765"/>
          </a:xfrm>
          <a:custGeom>
            <a:avLst/>
            <a:gdLst/>
            <a:ahLst/>
            <a:cxnLst/>
            <a:rect r="r" b="b" t="t" l="l"/>
            <a:pathLst>
              <a:path h="11047765" w="11003644">
                <a:moveTo>
                  <a:pt x="0" y="0"/>
                </a:moveTo>
                <a:lnTo>
                  <a:pt x="11003644" y="0"/>
                </a:lnTo>
                <a:lnTo>
                  <a:pt x="11003644" y="11047765"/>
                </a:lnTo>
                <a:lnTo>
                  <a:pt x="0" y="11047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44" t="-7157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57868" y="3173197"/>
            <a:ext cx="9672142" cy="5446026"/>
          </a:xfrm>
          <a:custGeom>
            <a:avLst/>
            <a:gdLst/>
            <a:ahLst/>
            <a:cxnLst/>
            <a:rect r="r" b="b" t="t" l="l"/>
            <a:pathLst>
              <a:path h="5446026" w="9672142">
                <a:moveTo>
                  <a:pt x="0" y="0"/>
                </a:moveTo>
                <a:lnTo>
                  <a:pt x="9672143" y="0"/>
                </a:lnTo>
                <a:lnTo>
                  <a:pt x="9672143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23137"/>
            <a:ext cx="7229168" cy="7298690"/>
            <a:chOff x="0" y="0"/>
            <a:chExt cx="9638891" cy="97315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00450"/>
              <a:ext cx="9638891" cy="6131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09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Utilizando um sistema interno chamado Benner, onde são emitidas as requisições de compras, ordens de compra, recebimentos de materiais e controles de estoque, dentre outras funções. Além de utilizar o e-mail da empresa para comunicação entre seus colaboradores, e a comunicação entre comprador e fornecedor.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9638891" cy="266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Como isso é feito?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6979368">
            <a:off x="-5950168" y="5969197"/>
            <a:ext cx="10206739" cy="10247665"/>
          </a:xfrm>
          <a:custGeom>
            <a:avLst/>
            <a:gdLst/>
            <a:ahLst/>
            <a:cxnLst/>
            <a:rect r="r" b="b" t="t" l="l"/>
            <a:pathLst>
              <a:path h="10247665" w="10206739">
                <a:moveTo>
                  <a:pt x="0" y="0"/>
                </a:moveTo>
                <a:lnTo>
                  <a:pt x="10206739" y="0"/>
                </a:lnTo>
                <a:lnTo>
                  <a:pt x="10206739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44" t="-7157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390028">
            <a:off x="17611383" y="-6709564"/>
            <a:ext cx="10206739" cy="10247665"/>
          </a:xfrm>
          <a:custGeom>
            <a:avLst/>
            <a:gdLst/>
            <a:ahLst/>
            <a:cxnLst/>
            <a:rect r="r" b="b" t="t" l="l"/>
            <a:pathLst>
              <a:path h="10247665" w="10206739">
                <a:moveTo>
                  <a:pt x="0" y="0"/>
                </a:moveTo>
                <a:lnTo>
                  <a:pt x="10206739" y="0"/>
                </a:lnTo>
                <a:lnTo>
                  <a:pt x="10206739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44" t="-7157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7178" y="1274049"/>
            <a:ext cx="10206739" cy="10247665"/>
          </a:xfrm>
          <a:custGeom>
            <a:avLst/>
            <a:gdLst/>
            <a:ahLst/>
            <a:cxnLst/>
            <a:rect r="r" b="b" t="t" l="l"/>
            <a:pathLst>
              <a:path h="10247665" w="10206739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64523"/>
            <a:ext cx="11748016" cy="262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21"/>
              </a:lnSpc>
              <a:spcBef>
                <a:spcPct val="0"/>
              </a:spcBef>
            </a:pPr>
            <a:r>
              <a:rPr lang="en-US" sz="5768">
                <a:solidFill>
                  <a:srgbClr val="FFFFFF"/>
                </a:solidFill>
                <a:latin typeface="Nourd Bold"/>
              </a:rPr>
              <a:t>Qual a importância da logística de suprimentos na empresa?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5188" y="5800992"/>
            <a:ext cx="11753468" cy="172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DM Sans"/>
              </a:rPr>
              <a:t> O setor de suprimentos é </a:t>
            </a:r>
            <a:r>
              <a:rPr lang="en-US" sz="3300">
                <a:solidFill>
                  <a:srgbClr val="FFFFFF"/>
                </a:solidFill>
                <a:latin typeface="DM Sans Bold"/>
              </a:rPr>
              <a:t>ESSENCIAL</a:t>
            </a:r>
            <a:r>
              <a:rPr lang="en-US" sz="3300">
                <a:solidFill>
                  <a:srgbClr val="FFFFFF"/>
                </a:solidFill>
                <a:latin typeface="DM Sans"/>
              </a:rPr>
              <a:t> para a compra de materiais e insumos para que a empresa atenda as demandas solicitadas por seus clientes.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13845" t="0" r="13845" b="0"/>
            <a:stretch>
              <a:fillRect/>
            </a:stretch>
          </p:blipFill>
          <p:spPr>
            <a:xfrm flipH="false" flipV="false">
              <a:off x="0" y="0"/>
              <a:ext cx="13004800" cy="1198998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-3167035" y="5143500"/>
            <a:ext cx="13824645" cy="9093589"/>
          </a:xfrm>
          <a:custGeom>
            <a:avLst/>
            <a:gdLst/>
            <a:ahLst/>
            <a:cxnLst/>
            <a:rect r="r" b="b" t="t" l="l"/>
            <a:pathLst>
              <a:path h="9093589" w="13824645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794" y="1723137"/>
            <a:ext cx="8709347" cy="251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3"/>
              </a:lnSpc>
            </a:pPr>
            <a:r>
              <a:rPr lang="en-US" sz="8319">
                <a:solidFill>
                  <a:srgbClr val="FFFFFF"/>
                </a:solidFill>
                <a:latin typeface="Nourd Bold"/>
              </a:rPr>
              <a:t>Obrigado pela</a:t>
            </a:r>
          </a:p>
          <a:p>
            <a:pPr marL="0" indent="0" lvl="0">
              <a:lnSpc>
                <a:spcPts val="9983"/>
              </a:lnSpc>
              <a:spcBef>
                <a:spcPct val="0"/>
              </a:spcBef>
            </a:pPr>
            <a:r>
              <a:rPr lang="en-US" sz="8319">
                <a:solidFill>
                  <a:srgbClr val="FFFFFF"/>
                </a:solidFill>
                <a:latin typeface="Nourd Bold"/>
              </a:rPr>
              <a:t>atenção!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534400" y="8386295"/>
            <a:ext cx="2123211" cy="1900705"/>
          </a:xfrm>
          <a:custGeom>
            <a:avLst/>
            <a:gdLst/>
            <a:ahLst/>
            <a:cxnLst/>
            <a:rect r="r" b="b" t="t" l="l"/>
            <a:pathLst>
              <a:path h="1900705" w="2123211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1119" t="-170610" r="0" b="-207822"/>
            </a:stretch>
          </a:blipFill>
        </p:spPr>
      </p:sp>
      <p:sp>
        <p:nvSpPr>
          <p:cNvPr name="AutoShape 7" id="7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49572" y="4539242"/>
            <a:ext cx="2041803" cy="29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Nourd Bold"/>
              </a:rPr>
              <a:t>(Eu tenteeeei!)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1092" y="2524504"/>
            <a:ext cx="96058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O que é?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3834" y="4677154"/>
            <a:ext cx="10876339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DM Sans"/>
              </a:rPr>
              <a:t>É a área que cuida do planejamento, implantação e controle do fluxo de movimentação e armazenagem das matérias-primas, insumos e produtos de uma empresa.</a:t>
            </a:r>
          </a:p>
        </p:txBody>
      </p:sp>
      <p:sp>
        <p:nvSpPr>
          <p:cNvPr name="AutoShape 4" id="4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958356" y="6688982"/>
            <a:ext cx="7485130" cy="5138636"/>
          </a:xfrm>
          <a:custGeom>
            <a:avLst/>
            <a:gdLst/>
            <a:ahLst/>
            <a:cxnLst/>
            <a:rect r="r" b="b" t="t" l="l"/>
            <a:pathLst>
              <a:path h="5138636" w="7485130">
                <a:moveTo>
                  <a:pt x="0" y="0"/>
                </a:moveTo>
                <a:lnTo>
                  <a:pt x="7485130" y="0"/>
                </a:lnTo>
                <a:lnTo>
                  <a:pt x="7485130" y="5138636"/>
                </a:lnTo>
                <a:lnTo>
                  <a:pt x="0" y="513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13" r="0" b="-371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6343" y="2187861"/>
            <a:ext cx="981531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Conceitos gerais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08686" y="4492911"/>
            <a:ext cx="1430195" cy="143019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0992" y="6704223"/>
            <a:ext cx="4105583" cy="2034013"/>
            <a:chOff x="0" y="0"/>
            <a:chExt cx="5474111" cy="27120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474111" cy="57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4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FFFFFF"/>
                  </a:solidFill>
                  <a:latin typeface="Nourd Bold"/>
                </a:rPr>
                <a:t>Gestão de estoques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31416"/>
              <a:ext cx="5474111" cy="1780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1919">
                  <a:solidFill>
                    <a:srgbClr val="FFFFFF"/>
                  </a:solidFill>
                  <a:latin typeface="DM Sans"/>
                </a:rPr>
                <a:t>Atua para que não haja excesso nem falta de estoque, podendo causar custos de armazenagem e atrasos na produção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535802" y="4492911"/>
            <a:ext cx="1430195" cy="143019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198108" y="6704223"/>
            <a:ext cx="4105583" cy="2034013"/>
            <a:chOff x="0" y="0"/>
            <a:chExt cx="5474111" cy="271201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5474111" cy="57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4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FFFFFF"/>
                  </a:solidFill>
                  <a:latin typeface="Nourd Bold"/>
                </a:rPr>
                <a:t>Previsão de demanda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31416"/>
              <a:ext cx="5474111" cy="1780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1919">
                  <a:solidFill>
                    <a:srgbClr val="FFFFFF"/>
                  </a:solidFill>
                  <a:latin typeface="DM Sans"/>
                </a:rPr>
                <a:t>Realiza a estimativa da quantidade de produtos necessários em um período, de acordo com dados e tendências do mercado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26323" y="4492911"/>
            <a:ext cx="1430195" cy="143019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620508" y="4867516"/>
            <a:ext cx="640127" cy="680986"/>
          </a:xfrm>
          <a:custGeom>
            <a:avLst/>
            <a:gdLst/>
            <a:ahLst/>
            <a:cxnLst/>
            <a:rect r="r" b="b" t="t" l="l"/>
            <a:pathLst>
              <a:path h="680986" w="640127">
                <a:moveTo>
                  <a:pt x="0" y="0"/>
                </a:moveTo>
                <a:lnTo>
                  <a:pt x="640126" y="0"/>
                </a:lnTo>
                <a:lnTo>
                  <a:pt x="640126" y="680986"/>
                </a:lnTo>
                <a:lnTo>
                  <a:pt x="0" y="68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887780" y="6488170"/>
            <a:ext cx="4105583" cy="2466120"/>
            <a:chOff x="0" y="0"/>
            <a:chExt cx="5474111" cy="328816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5474111" cy="1152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4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FFFFFF"/>
                  </a:solidFill>
                  <a:latin typeface="Nourd Bold"/>
                </a:rPr>
                <a:t>Gestão de fornecedores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507559"/>
              <a:ext cx="5474111" cy="1780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1919">
                  <a:solidFill>
                    <a:srgbClr val="FFFFFF"/>
                  </a:solidFill>
                  <a:latin typeface="DM Sans"/>
                </a:rPr>
                <a:t>Atua no networking com outras organizações que realizam o fornecimento dos produtos e serviços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11870" y="4707264"/>
            <a:ext cx="1023827" cy="1001489"/>
          </a:xfrm>
          <a:custGeom>
            <a:avLst/>
            <a:gdLst/>
            <a:ahLst/>
            <a:cxnLst/>
            <a:rect r="r" b="b" t="t" l="l"/>
            <a:pathLst>
              <a:path h="1001489" w="1023827">
                <a:moveTo>
                  <a:pt x="0" y="0"/>
                </a:moveTo>
                <a:lnTo>
                  <a:pt x="1023827" y="0"/>
                </a:lnTo>
                <a:lnTo>
                  <a:pt x="1023827" y="1001489"/>
                </a:lnTo>
                <a:lnTo>
                  <a:pt x="0" y="1001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56502" y="4771571"/>
            <a:ext cx="588794" cy="872875"/>
          </a:xfrm>
          <a:custGeom>
            <a:avLst/>
            <a:gdLst/>
            <a:ahLst/>
            <a:cxnLst/>
            <a:rect r="r" b="b" t="t" l="l"/>
            <a:pathLst>
              <a:path h="872875" w="588794">
                <a:moveTo>
                  <a:pt x="0" y="0"/>
                </a:moveTo>
                <a:lnTo>
                  <a:pt x="588794" y="0"/>
                </a:lnTo>
                <a:lnTo>
                  <a:pt x="588794" y="872876"/>
                </a:lnTo>
                <a:lnTo>
                  <a:pt x="0" y="872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331056" y="4492911"/>
            <a:ext cx="1430195" cy="1430195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330806" y="6488170"/>
            <a:ext cx="3768139" cy="2466120"/>
            <a:chOff x="0" y="0"/>
            <a:chExt cx="5024186" cy="328816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0"/>
              <a:ext cx="5024186" cy="1152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4"/>
                </a:lnSpc>
              </a:pPr>
              <a:r>
                <a:rPr lang="en-US" sz="2878">
                  <a:solidFill>
                    <a:srgbClr val="FFFFFF"/>
                  </a:solidFill>
                  <a:latin typeface="Nourd Bold"/>
                </a:rPr>
                <a:t>Transporte e </a:t>
              </a:r>
            </a:p>
            <a:p>
              <a:pPr algn="ctr" marL="0" indent="0" lvl="0">
                <a:lnSpc>
                  <a:spcPts val="3454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FFFFFF"/>
                  </a:solidFill>
                  <a:latin typeface="Nourd Bold"/>
                </a:rPr>
                <a:t>distribuição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507559"/>
              <a:ext cx="5024186" cy="1780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1919">
                  <a:solidFill>
                    <a:srgbClr val="FFFFFF"/>
                  </a:solidFill>
                  <a:latin typeface="DM Sans"/>
                </a:rPr>
                <a:t>Planejamento, preparação e acompanhamento do caminho que os produtos/serviços vão realizar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483479" y="4892698"/>
            <a:ext cx="1123651" cy="655804"/>
          </a:xfrm>
          <a:custGeom>
            <a:avLst/>
            <a:gdLst/>
            <a:ahLst/>
            <a:cxnLst/>
            <a:rect r="r" b="b" t="t" l="l"/>
            <a:pathLst>
              <a:path h="655804" w="1123651">
                <a:moveTo>
                  <a:pt x="0" y="0"/>
                </a:moveTo>
                <a:lnTo>
                  <a:pt x="1123651" y="0"/>
                </a:lnTo>
                <a:lnTo>
                  <a:pt x="1123651" y="655804"/>
                </a:lnTo>
                <a:lnTo>
                  <a:pt x="0" y="655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1092" y="2524504"/>
            <a:ext cx="96058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Contexto Histórico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46081" y="5749986"/>
            <a:ext cx="3364925" cy="3081224"/>
            <a:chOff x="0" y="0"/>
            <a:chExt cx="4486566" cy="41082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44865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Grécia antiga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11047"/>
              <a:ext cx="4486566" cy="3097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Organização de tropas e suprimentos durante as guerras, inovando nos departamentos de transporte, gestão de estoques e distribuição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00258" y="5749986"/>
            <a:ext cx="3364925" cy="3081224"/>
            <a:chOff x="0" y="0"/>
            <a:chExt cx="4486566" cy="41082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44865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Tempo depois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11047"/>
              <a:ext cx="4486566" cy="3097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Empresas perceberam que a maior eficiência na gestão de estoques e suprimentos gerava uma renda proporcionalmente maior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88817" y="5749986"/>
            <a:ext cx="3553102" cy="2690699"/>
            <a:chOff x="0" y="0"/>
            <a:chExt cx="4737469" cy="35875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4737469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Meio do Séc XX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11047"/>
              <a:ext cx="4737469" cy="2576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Com o aumento das tecnologias, houve mais automação e rastreabilidade nas atividades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2267534" y="4880370"/>
            <a:ext cx="1375293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306970" y="4742762"/>
            <a:ext cx="316795" cy="275216"/>
          </a:xfrm>
          <a:custGeom>
            <a:avLst/>
            <a:gdLst/>
            <a:ahLst/>
            <a:cxnLst/>
            <a:rect r="r" b="b" t="t" l="l"/>
            <a:pathLst>
              <a:path h="275216" w="316795">
                <a:moveTo>
                  <a:pt x="0" y="0"/>
                </a:moveTo>
                <a:lnTo>
                  <a:pt x="316795" y="0"/>
                </a:lnTo>
                <a:lnTo>
                  <a:pt x="316795" y="275215"/>
                </a:lnTo>
                <a:lnTo>
                  <a:pt x="0" y="275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24323" y="4742762"/>
            <a:ext cx="316795" cy="275216"/>
          </a:xfrm>
          <a:custGeom>
            <a:avLst/>
            <a:gdLst/>
            <a:ahLst/>
            <a:cxnLst/>
            <a:rect r="r" b="b" t="t" l="l"/>
            <a:pathLst>
              <a:path h="275216" w="316795">
                <a:moveTo>
                  <a:pt x="0" y="0"/>
                </a:moveTo>
                <a:lnTo>
                  <a:pt x="316795" y="0"/>
                </a:lnTo>
                <a:lnTo>
                  <a:pt x="316795" y="275215"/>
                </a:lnTo>
                <a:lnTo>
                  <a:pt x="0" y="275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70146" y="4743829"/>
            <a:ext cx="316795" cy="275216"/>
          </a:xfrm>
          <a:custGeom>
            <a:avLst/>
            <a:gdLst/>
            <a:ahLst/>
            <a:cxnLst/>
            <a:rect r="r" b="b" t="t" l="l"/>
            <a:pathLst>
              <a:path h="275216" w="316795">
                <a:moveTo>
                  <a:pt x="0" y="0"/>
                </a:moveTo>
                <a:lnTo>
                  <a:pt x="316795" y="0"/>
                </a:lnTo>
                <a:lnTo>
                  <a:pt x="316795" y="275215"/>
                </a:lnTo>
                <a:lnTo>
                  <a:pt x="0" y="275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6343" y="1190625"/>
            <a:ext cx="981531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Metodologias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62023" y="2627141"/>
            <a:ext cx="1639353" cy="163935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5161844"/>
            <a:ext cx="4705999" cy="2331475"/>
            <a:chOff x="0" y="0"/>
            <a:chExt cx="6274666" cy="31086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62746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JIT(Just in Time)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2759"/>
              <a:ext cx="6274666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Os materiais para a produção são entregues somente quando necessários, reduzindo custos de manutenção do estoque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0" y="103346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43987" y="4077729"/>
            <a:ext cx="1639353" cy="163935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810664" y="6612432"/>
            <a:ext cx="4705999" cy="2331475"/>
            <a:chOff x="0" y="0"/>
            <a:chExt cx="6274666" cy="31086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62746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Kanban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52759"/>
              <a:ext cx="6274666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O controle de fluxo material e auxilio na reposição de produtos é feito através de sinalização visual (cartões)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311718" y="5250540"/>
            <a:ext cx="1639353" cy="163935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DDD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778395" y="7493319"/>
            <a:ext cx="4705999" cy="2331475"/>
            <a:chOff x="0" y="0"/>
            <a:chExt cx="6274666" cy="310863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62746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Six Sigma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52759"/>
              <a:ext cx="6274666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Utiliza dados e analíticas para identificar e retirar defeitos no processamento do suprimento para o estoque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887206" y="2982700"/>
            <a:ext cx="988987" cy="871957"/>
          </a:xfrm>
          <a:custGeom>
            <a:avLst/>
            <a:gdLst/>
            <a:ahLst/>
            <a:cxnLst/>
            <a:rect r="r" b="b" t="t" l="l"/>
            <a:pathLst>
              <a:path h="871957" w="988987">
                <a:moveTo>
                  <a:pt x="0" y="0"/>
                </a:moveTo>
                <a:lnTo>
                  <a:pt x="988987" y="0"/>
                </a:lnTo>
                <a:lnTo>
                  <a:pt x="988987" y="871956"/>
                </a:lnTo>
                <a:lnTo>
                  <a:pt x="0" y="87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69170" y="4461427"/>
            <a:ext cx="988987" cy="871957"/>
          </a:xfrm>
          <a:custGeom>
            <a:avLst/>
            <a:gdLst/>
            <a:ahLst/>
            <a:cxnLst/>
            <a:rect r="r" b="b" t="t" l="l"/>
            <a:pathLst>
              <a:path h="871957" w="988987">
                <a:moveTo>
                  <a:pt x="0" y="0"/>
                </a:moveTo>
                <a:lnTo>
                  <a:pt x="988987" y="0"/>
                </a:lnTo>
                <a:lnTo>
                  <a:pt x="988987" y="871957"/>
                </a:lnTo>
                <a:lnTo>
                  <a:pt x="0" y="871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36901" y="5634238"/>
            <a:ext cx="988987" cy="871957"/>
          </a:xfrm>
          <a:custGeom>
            <a:avLst/>
            <a:gdLst/>
            <a:ahLst/>
            <a:cxnLst/>
            <a:rect r="r" b="b" t="t" l="l"/>
            <a:pathLst>
              <a:path h="871957" w="988987">
                <a:moveTo>
                  <a:pt x="0" y="0"/>
                </a:moveTo>
                <a:lnTo>
                  <a:pt x="988987" y="0"/>
                </a:lnTo>
                <a:lnTo>
                  <a:pt x="988987" y="871957"/>
                </a:lnTo>
                <a:lnTo>
                  <a:pt x="0" y="871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9160" y="-273261"/>
            <a:ext cx="13982031" cy="13160586"/>
          </a:xfrm>
          <a:custGeom>
            <a:avLst/>
            <a:gdLst/>
            <a:ahLst/>
            <a:cxnLst/>
            <a:rect r="r" b="b" t="t" l="l"/>
            <a:pathLst>
              <a:path h="13160586" w="13982031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62446"/>
            <a:ext cx="7227558" cy="6749832"/>
            <a:chOff x="0" y="0"/>
            <a:chExt cx="9636744" cy="89997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636744" cy="266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Contribuição da</a:t>
              </a:r>
            </a:p>
            <a:p>
              <a:pPr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área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73489"/>
              <a:ext cx="9636744" cy="5445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Auxilia na preparação antes e após a produção dos serviços/produtos - desde a pesquisa, da demanda, da preparação e organização do estoque até o planejamento do transporte</a:t>
              </a:r>
            </a:p>
            <a:p>
              <a:pPr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 u="none">
                  <a:solidFill>
                    <a:srgbClr val="FFFFFF"/>
                  </a:solidFill>
                  <a:latin typeface="DM Sans"/>
                </a:rPr>
                <a:t>Produzir menos redundância, garantindo que não haja desperdício de produtos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11733" y="2229540"/>
            <a:ext cx="6247567" cy="7028760"/>
            <a:chOff x="0" y="0"/>
            <a:chExt cx="8330090" cy="937167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12451" r="0" b="12451"/>
            <a:stretch>
              <a:fillRect/>
            </a:stretch>
          </p:blipFill>
          <p:spPr>
            <a:xfrm flipH="false" flipV="false">
              <a:off x="0" y="0"/>
              <a:ext cx="8330090" cy="9371679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 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9160" y="-273261"/>
            <a:ext cx="13982031" cy="13160586"/>
          </a:xfrm>
          <a:custGeom>
            <a:avLst/>
            <a:gdLst/>
            <a:ahLst/>
            <a:cxnLst/>
            <a:rect r="r" b="b" t="t" l="l"/>
            <a:pathLst>
              <a:path h="13160586" w="13982031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18579" y="2556144"/>
            <a:ext cx="6121808" cy="6121808"/>
          </a:xfrm>
          <a:custGeom>
            <a:avLst/>
            <a:gdLst/>
            <a:ahLst/>
            <a:cxnLst/>
            <a:rect r="r" b="b" t="t" l="l"/>
            <a:pathLst>
              <a:path h="6121808" w="6121808">
                <a:moveTo>
                  <a:pt x="0" y="0"/>
                </a:moveTo>
                <a:lnTo>
                  <a:pt x="6121808" y="0"/>
                </a:lnTo>
                <a:lnTo>
                  <a:pt x="6121808" y="6121808"/>
                </a:lnTo>
                <a:lnTo>
                  <a:pt x="0" y="6121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624516"/>
            <a:ext cx="9323687" cy="2772582"/>
            <a:chOff x="0" y="0"/>
            <a:chExt cx="12431582" cy="3696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2431582" cy="172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217"/>
                </a:lnSpc>
                <a:spcBef>
                  <a:spcPct val="0"/>
                </a:spcBef>
              </a:pPr>
              <a:r>
                <a:rPr lang="en-US" sz="8514">
                  <a:solidFill>
                    <a:srgbClr val="FFFFFF"/>
                  </a:solidFill>
                  <a:latin typeface="Nourd Bold"/>
                </a:rPr>
                <a:t>Estudo de caso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96678"/>
              <a:ext cx="12431582" cy="824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3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10372" y="7278547"/>
            <a:ext cx="8298788" cy="2548175"/>
            <a:chOff x="0" y="0"/>
            <a:chExt cx="11065050" cy="33975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1065050" cy="162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94"/>
                </a:lnSpc>
                <a:spcBef>
                  <a:spcPct val="0"/>
                </a:spcBef>
              </a:pPr>
              <a:r>
                <a:rPr lang="en-US" sz="8078">
                  <a:solidFill>
                    <a:srgbClr val="FFFFFF"/>
                  </a:solidFill>
                  <a:latin typeface="DM Serif Display"/>
                </a:rPr>
                <a:t>Sagres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687614"/>
              <a:ext cx="11065050" cy="731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61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22647" y="1028700"/>
            <a:ext cx="10093949" cy="8992488"/>
            <a:chOff x="0" y="0"/>
            <a:chExt cx="13458599" cy="119899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439" t="0" r="31439" b="0"/>
            <a:stretch>
              <a:fillRect/>
            </a:stretch>
          </p:blipFill>
          <p:spPr>
            <a:xfrm flipH="false" flipV="false">
              <a:off x="0" y="0"/>
              <a:ext cx="4401533" cy="790865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8242" t="0" r="18242" b="0"/>
            <a:stretch>
              <a:fillRect/>
            </a:stretch>
          </p:blipFill>
          <p:spPr>
            <a:xfrm flipH="false" flipV="false">
              <a:off x="4528533" y="0"/>
              <a:ext cx="8930066" cy="790865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204" t="0" r="2204" b="0"/>
            <a:stretch>
              <a:fillRect/>
            </a:stretch>
          </p:blipFill>
          <p:spPr>
            <a:xfrm flipH="false" flipV="false">
              <a:off x="0" y="8035656"/>
              <a:ext cx="6729300" cy="395432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3106" t="0" r="3106" b="0"/>
            <a:stretch>
              <a:fillRect/>
            </a:stretch>
          </p:blipFill>
          <p:spPr>
            <a:xfrm flipH="false" flipV="false">
              <a:off x="6856300" y="8035656"/>
              <a:ext cx="6602300" cy="3954328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flipH="true">
            <a:off x="0" y="103346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01442" y="2839245"/>
            <a:ext cx="6822792" cy="744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3496" indent="-286748" lvl="1">
              <a:lnSpc>
                <a:spcPts val="3718"/>
              </a:lnSpc>
              <a:buFont typeface="Arial"/>
              <a:buChar char="•"/>
            </a:pPr>
            <a:r>
              <a:rPr lang="en-US" sz="2656">
                <a:solidFill>
                  <a:srgbClr val="FFFFFF"/>
                </a:solidFill>
                <a:latin typeface="DM Sans"/>
              </a:rPr>
              <a:t>Empresa de operações portuárias e Agenciamento Marítimo, com sede na cidade de Rio Grande, RS</a:t>
            </a:r>
          </a:p>
          <a:p>
            <a:pPr>
              <a:lnSpc>
                <a:spcPts val="3718"/>
              </a:lnSpc>
            </a:pPr>
          </a:p>
          <a:p>
            <a:pPr marL="573496" indent="-286748" lvl="1">
              <a:lnSpc>
                <a:spcPts val="3718"/>
              </a:lnSpc>
              <a:buFont typeface="Arial"/>
              <a:buChar char="•"/>
            </a:pPr>
            <a:r>
              <a:rPr lang="en-US" sz="2656">
                <a:solidFill>
                  <a:srgbClr val="FFFFFF"/>
                </a:solidFill>
                <a:latin typeface="DM Sans"/>
              </a:rPr>
              <a:t>Possui filiais com operações nas cidades de Pelotas, Guaíba e Imbituba SC. A empresa possui cerca de 504 funcionários</a:t>
            </a:r>
          </a:p>
          <a:p>
            <a:pPr>
              <a:lnSpc>
                <a:spcPts val="3718"/>
              </a:lnSpc>
            </a:pPr>
          </a:p>
          <a:p>
            <a:pPr marL="573496" indent="-286748" lvl="1">
              <a:lnSpc>
                <a:spcPts val="3718"/>
              </a:lnSpc>
              <a:buFont typeface="Arial"/>
              <a:buChar char="•"/>
            </a:pPr>
            <a:r>
              <a:rPr lang="en-US" sz="2656">
                <a:solidFill>
                  <a:srgbClr val="FFFFFF"/>
                </a:solidFill>
                <a:latin typeface="DM Sans"/>
              </a:rPr>
              <a:t>Sagres possui uma logística de suprimentos composta pelos setores de compras e almoxarifado, que são responsáveis pelo abastecimento e fornecimento de materiais, EPIs, uniformes entre outros.</a:t>
            </a:r>
          </a:p>
          <a:p>
            <a:pPr>
              <a:lnSpc>
                <a:spcPts val="37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09575" y="1559689"/>
            <a:ext cx="6985103" cy="94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27"/>
              </a:lnSpc>
              <a:spcBef>
                <a:spcPct val="0"/>
              </a:spcBef>
            </a:pPr>
            <a:r>
              <a:rPr lang="en-US" sz="6189">
                <a:solidFill>
                  <a:srgbClr val="FFFFFF"/>
                </a:solidFill>
                <a:latin typeface="Nourd Bold"/>
              </a:rPr>
              <a:t>Quem é?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9160" y="-273261"/>
            <a:ext cx="13982031" cy="13160586"/>
          </a:xfrm>
          <a:custGeom>
            <a:avLst/>
            <a:gdLst/>
            <a:ahLst/>
            <a:cxnLst/>
            <a:rect r="r" b="b" t="t" l="l"/>
            <a:pathLst>
              <a:path h="13160586" w="13982031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</a:rPr>
                <a:t>GRUPO 2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350" y="2229540"/>
            <a:ext cx="7227558" cy="5749707"/>
            <a:chOff x="0" y="0"/>
            <a:chExt cx="9636744" cy="76662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636744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O que faz?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39989"/>
              <a:ext cx="9636744" cy="5445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A Sagres sendo uma empresa portuária e de agenciamento marítimo, é responsável pela importação e exportação de diversos materiais, dentre eles as toras, que são enviadas para a China, assim como a celulose, máquinas, cargas de metais e cargas vivas.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08044" y="1812772"/>
            <a:ext cx="9137381" cy="8082964"/>
            <a:chOff x="0" y="0"/>
            <a:chExt cx="12183175" cy="1077728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34248" t="0" r="34248" b="0"/>
            <a:stretch>
              <a:fillRect/>
            </a:stretch>
          </p:blipFill>
          <p:spPr>
            <a:xfrm flipH="false" flipV="false">
              <a:off x="0" y="0"/>
              <a:ext cx="3976392" cy="7100190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7326" t="0" r="7326" b="0"/>
            <a:stretch>
              <a:fillRect/>
            </a:stretch>
          </p:blipFill>
          <p:spPr>
            <a:xfrm flipH="false" flipV="false">
              <a:off x="4103392" y="0"/>
              <a:ext cx="8079783" cy="7100190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8325" r="0" b="8325"/>
            <a:stretch>
              <a:fillRect/>
            </a:stretch>
          </p:blipFill>
          <p:spPr>
            <a:xfrm flipH="false" flipV="false">
              <a:off x="0" y="7227190"/>
              <a:ext cx="6091587" cy="3550095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rcRect l="2812" t="0" r="2812" b="0"/>
            <a:stretch>
              <a:fillRect/>
            </a:stretch>
          </p:blipFill>
          <p:spPr>
            <a:xfrm flipH="false" flipV="false">
              <a:off x="6218587" y="7227190"/>
              <a:ext cx="5964587" cy="3550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DAGBZpopUPo</dc:identifier>
  <dcterms:modified xsi:type="dcterms:W3CDTF">2011-08-01T06:04:30Z</dcterms:modified>
  <cp:revision>1</cp:revision>
  <dc:title>Gestão de</dc:title>
</cp:coreProperties>
</file>